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22"/>
  </p:notesMasterIdLst>
  <p:handoutMasterIdLst>
    <p:handoutMasterId r:id="rId23"/>
  </p:handoutMasterIdLst>
  <p:sldIdLst>
    <p:sldId id="305" r:id="rId5"/>
    <p:sldId id="263" r:id="rId6"/>
    <p:sldId id="304" r:id="rId7"/>
    <p:sldId id="269" r:id="rId8"/>
    <p:sldId id="306" r:id="rId9"/>
    <p:sldId id="273" r:id="rId10"/>
    <p:sldId id="274" r:id="rId11"/>
    <p:sldId id="275" r:id="rId12"/>
    <p:sldId id="300" r:id="rId13"/>
    <p:sldId id="302" r:id="rId14"/>
    <p:sldId id="303" r:id="rId15"/>
    <p:sldId id="271" r:id="rId16"/>
    <p:sldId id="276" r:id="rId17"/>
    <p:sldId id="278" r:id="rId18"/>
    <p:sldId id="279" r:id="rId19"/>
    <p:sldId id="308" r:id="rId20"/>
    <p:sldId id="26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5A571E-215F-B39B-C6E5-738881FD8925}" name="Patricia Keays" initials="PK" userId="S::patricia.keays@un.org::c6196559-bdbb-4a86-a5b7-05eec1c8f113" providerId="AD"/>
  <p188:author id="{BB9269A0-4C78-3728-56BB-2F6D64562D7B}" name="Patricia Keays" initials="PK" userId="af1ba9049954c777" providerId="Windows Live"/>
  <p188:author id="{47A807C1-D396-40A4-7499-EFFAAF56E34D}" name="Brian Connolly" initials="BC" userId="Brian Connolly" providerId="None"/>
  <p188:author id="{F09902D1-9074-8E87-DA22-21EA20D3D47F}" name="Sophie Aloe" initials="SA" userId="S::aloe@un.org::81236483-575e-47d5-ac32-87b8b0daba2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56A6"/>
    <a:srgbClr val="0077C0"/>
    <a:srgbClr val="5381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52" autoAdjust="0"/>
    <p:restoredTop sz="94892" autoAdjust="0"/>
  </p:normalViewPr>
  <p:slideViewPr>
    <p:cSldViewPr snapToGrid="0">
      <p:cViewPr varScale="1">
        <p:scale>
          <a:sx n="73" d="100"/>
          <a:sy n="73" d="100"/>
        </p:scale>
        <p:origin x="989" y="53"/>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10/31/2025</a:t>
            </a:fld>
            <a:endParaRPr lang="en-US" dirty="0"/>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10/31/2025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dirty="0"/>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84E87CA-1A64-2644-7E72-40D785CA9F96}"/>
              </a:ext>
            </a:extLst>
          </p:cNvPr>
          <p:cNvSpPr txBox="1">
            <a:spLocks/>
          </p:cNvSpPr>
          <p:nvPr userDrawn="1"/>
        </p:nvSpPr>
        <p:spPr>
          <a:xfrm>
            <a:off x="838200" y="304005"/>
            <a:ext cx="10058400" cy="7239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tx1"/>
                </a:solidFill>
                <a:latin typeface="+mj-lt"/>
                <a:ea typeface="+mj-ea"/>
                <a:cs typeface="+mj-cs"/>
              </a:defRPr>
            </a:lvl1pPr>
          </a:lstStyle>
          <a:p>
            <a:pPr algn="l"/>
            <a:endParaRPr lang="en-US" sz="4000" dirty="0"/>
          </a:p>
        </p:txBody>
      </p:sp>
      <p:pic>
        <p:nvPicPr>
          <p:cNvPr id="2" name="Picture 1" descr="A black background with a black square&#10;&#10;Description automatically generated with medium confidence">
            <a:extLst>
              <a:ext uri="{FF2B5EF4-FFF2-40B4-BE49-F238E27FC236}">
                <a16:creationId xmlns:a16="http://schemas.microsoft.com/office/drawing/2014/main" id="{C097BFAA-E0AD-62F3-DE3F-3A26E5641015}"/>
              </a:ext>
            </a:extLst>
          </p:cNvPr>
          <p:cNvPicPr>
            <a:picLocks noChangeAspect="1" noChangeArrowheads="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852148B-9182-1C55-E4AE-E8374CE8BB47}"/>
              </a:ext>
            </a:extLst>
          </p:cNvPr>
          <p:cNvSpPr txBox="1"/>
          <p:nvPr userDrawn="1"/>
        </p:nvSpPr>
        <p:spPr>
          <a:xfrm>
            <a:off x="838200" y="257456"/>
            <a:ext cx="9980251" cy="261610"/>
          </a:xfrm>
          <a:prstGeom prst="rect">
            <a:avLst/>
          </a:prstGeom>
          <a:noFill/>
        </p:spPr>
        <p:txBody>
          <a:bodyPr wrap="square" rtlCol="0">
            <a:spAutoFit/>
          </a:bodyPr>
          <a:lstStyle/>
          <a:p>
            <a:pPr algn="r"/>
            <a:r>
              <a:rPr lang="fr-FR" sz="1100" b="1" noProof="0" dirty="0">
                <a:solidFill>
                  <a:schemeClr val="bg1">
                    <a:lumMod val="65000"/>
                  </a:schemeClr>
                </a:solidFill>
                <a:latin typeface="Verdana" panose="020B0604030504040204" pitchFamily="34" charset="0"/>
                <a:ea typeface="Verdana" panose="020B0604030504040204" pitchFamily="34" charset="0"/>
              </a:rPr>
              <a:t>2.1 Vue d’ensemble des tâches du mandat</a:t>
            </a:r>
          </a:p>
        </p:txBody>
      </p:sp>
      <p:sp>
        <p:nvSpPr>
          <p:cNvPr id="5" name="Footer Placeholder 4">
            <a:extLst>
              <a:ext uri="{FF2B5EF4-FFF2-40B4-BE49-F238E27FC236}">
                <a16:creationId xmlns:a16="http://schemas.microsoft.com/office/drawing/2014/main" id="{91BFE1FF-1643-4A21-07D5-E29AF91B4B69}"/>
              </a:ext>
            </a:extLst>
          </p:cNvPr>
          <p:cNvSpPr txBox="1">
            <a:spLocks/>
          </p:cNvSpPr>
          <p:nvPr userDrawn="1"/>
        </p:nvSpPr>
        <p:spPr>
          <a:xfrm>
            <a:off x="838201" y="6444045"/>
            <a:ext cx="10613064" cy="28800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b="1" noProof="0" dirty="0">
                <a:solidFill>
                  <a:schemeClr val="bg1">
                    <a:lumMod val="65000"/>
                  </a:schemeClr>
                </a:solidFill>
                <a:latin typeface="Verdana"/>
                <a:ea typeface="Verdana"/>
              </a:rPr>
              <a:t>MFBPD de l’ONU 2025									 </a:t>
            </a:r>
            <a:r>
              <a:rPr lang="fr-FR" sz="1100" noProof="0" dirty="0">
                <a:solidFill>
                  <a:schemeClr val="bg1">
                    <a:lumMod val="65000"/>
                  </a:schemeClr>
                </a:solidFill>
              </a:rPr>
              <a:t>Diapositive </a:t>
            </a:r>
            <a:fld id="{60323EB4-2EFA-49D3-81CD-1A9035A87ED7}" type="slidenum">
              <a:rPr lang="fr-FR" sz="1100" noProof="0" smtClean="0">
                <a:solidFill>
                  <a:schemeClr val="bg1">
                    <a:lumMod val="65000"/>
                  </a:schemeClr>
                </a:solidFil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fr-FR" sz="1100" noProof="0" dirty="0">
              <a:solidFill>
                <a:schemeClr val="bg1">
                  <a:lumMod val="65000"/>
                </a:schemeClr>
              </a:solidFill>
            </a:endParaRPr>
          </a:p>
        </p:txBody>
      </p:sp>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E48B9B3-27D7-92FC-B226-72C95DBC091F}"/>
              </a:ext>
            </a:extLst>
          </p:cNvPr>
          <p:cNvSpPr txBox="1"/>
          <p:nvPr/>
        </p:nvSpPr>
        <p:spPr>
          <a:xfrm>
            <a:off x="1524000" y="2551837"/>
            <a:ext cx="9144000" cy="1754326"/>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2.1 Vue d’ensemble des tâches du mandat</a:t>
            </a:r>
          </a:p>
        </p:txBody>
      </p:sp>
    </p:spTree>
    <p:extLst>
      <p:ext uri="{BB962C8B-B14F-4D97-AF65-F5344CB8AC3E}">
        <p14:creationId xmlns:p14="http://schemas.microsoft.com/office/powerpoint/2010/main" val="8836678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7C846E-0141-1B7D-602E-4A70D4A85DB0}"/>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Mandats de protection</a:t>
            </a:r>
          </a:p>
        </p:txBody>
      </p:sp>
      <p:sp>
        <p:nvSpPr>
          <p:cNvPr id="4" name="TextBox 3">
            <a:extLst>
              <a:ext uri="{FF2B5EF4-FFF2-40B4-BE49-F238E27FC236}">
                <a16:creationId xmlns:a16="http://schemas.microsoft.com/office/drawing/2014/main" id="{294561E9-7AEB-2576-DD45-498FCB3F09D6}"/>
              </a:ext>
            </a:extLst>
          </p:cNvPr>
          <p:cNvSpPr txBox="1"/>
          <p:nvPr/>
        </p:nvSpPr>
        <p:spPr>
          <a:xfrm>
            <a:off x="1598645" y="1438354"/>
            <a:ext cx="9000000"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marR="0" indent="-285750">
              <a:spcBef>
                <a:spcPts val="600"/>
              </a:spcBef>
              <a:spcAft>
                <a:spcPts val="600"/>
              </a:spcAft>
              <a:buFont typeface="Arial" panose="020B0604020202020204" pitchFamily="34" charset="0"/>
              <a:buChar char="•"/>
            </a:pPr>
            <a:r>
              <a:rPr lang="fr-FR" sz="2000" b="0" dirty="0">
                <a:effectLst/>
                <a:latin typeface="Verdana" panose="020B0604030504040204" pitchFamily="34" charset="0"/>
                <a:ea typeface="Calibri" panose="020F0502020204030204" pitchFamily="34" charset="0"/>
                <a:cs typeface="ArialMT-Identity-H"/>
              </a:rPr>
              <a:t>Certaines opérations de maintien de la paix ont des mandats de protection qui sont intégrés dans le travail de toutes les composantes de la mission. </a:t>
            </a:r>
          </a:p>
          <a:p>
            <a:pPr marL="285750" marR="0" indent="-285750">
              <a:spcBef>
                <a:spcPts val="600"/>
              </a:spcBef>
              <a:spcAft>
                <a:spcPts val="600"/>
              </a:spcAft>
              <a:buFont typeface="Arial" panose="020B0604020202020204" pitchFamily="34" charset="0"/>
              <a:buChar char="•"/>
            </a:pPr>
            <a:r>
              <a:rPr lang="fr-FR" sz="2000" b="0" dirty="0">
                <a:effectLst/>
                <a:latin typeface="Verdana" panose="020B0604030504040204" pitchFamily="34" charset="0"/>
                <a:ea typeface="Calibri" panose="020F0502020204030204" pitchFamily="34" charset="0"/>
                <a:cs typeface="ArialMT-Identity-H"/>
              </a:rPr>
              <a:t>À savoir :</a:t>
            </a:r>
          </a:p>
          <a:p>
            <a:pPr marL="712470" marR="0" lvl="0" indent="-342900">
              <a:spcBef>
                <a:spcPts val="600"/>
              </a:spcBef>
              <a:spcAft>
                <a:spcPts val="600"/>
              </a:spcAft>
              <a:buFont typeface="Verdana" panose="020B0604030504040204" pitchFamily="34" charset="0"/>
              <a:buChar char="–"/>
            </a:pPr>
            <a:r>
              <a:rPr lang="fr-FR" sz="2000" dirty="0">
                <a:effectLst/>
                <a:latin typeface="Verdana"/>
                <a:ea typeface="Times New Roman" panose="02020603050405020304" pitchFamily="18" charset="0"/>
                <a:cs typeface="Arial"/>
              </a:rPr>
              <a:t>Les </a:t>
            </a:r>
            <a:r>
              <a:rPr lang="fr-FR" sz="2000" dirty="0">
                <a:latin typeface="Verdana"/>
                <a:ea typeface="Times New Roman" panose="02020603050405020304" pitchFamily="18" charset="0"/>
                <a:cs typeface="Arial"/>
              </a:rPr>
              <a:t>droits humains</a:t>
            </a:r>
          </a:p>
          <a:p>
            <a:pPr marL="712470" marR="0" lvl="0" indent="-342900">
              <a:spcBef>
                <a:spcPts val="600"/>
              </a:spcBef>
              <a:spcAft>
                <a:spcPts val="600"/>
              </a:spcAft>
              <a:buFont typeface="Verdana" panose="020B0604030504040204" pitchFamily="34" charset="0"/>
              <a:buChar char="–"/>
            </a:pPr>
            <a:r>
              <a:rPr lang="fr-FR" sz="2000" dirty="0">
                <a:latin typeface="Verdana"/>
                <a:ea typeface="Times New Roman" panose="02020603050405020304" pitchFamily="18" charset="0"/>
                <a:cs typeface="Arial"/>
              </a:rPr>
              <a:t>L</a:t>
            </a:r>
            <a:r>
              <a:rPr lang="fr-FR" sz="2000" dirty="0">
                <a:effectLst/>
                <a:latin typeface="Verdana"/>
                <a:ea typeface="Times New Roman" panose="02020603050405020304" pitchFamily="18" charset="0"/>
                <a:cs typeface="Arial"/>
              </a:rPr>
              <a:t>a protection des </a:t>
            </a:r>
            <a:r>
              <a:rPr lang="fr-FR" sz="2000" dirty="0">
                <a:latin typeface="Verdana"/>
                <a:ea typeface="Times New Roman" panose="02020603050405020304" pitchFamily="18" charset="0"/>
                <a:cs typeface="Arial"/>
              </a:rPr>
              <a:t>civils</a:t>
            </a:r>
            <a:r>
              <a:rPr lang="fr-FR" sz="2000" dirty="0">
                <a:effectLst/>
                <a:latin typeface="Verdana"/>
                <a:ea typeface="Times New Roman" panose="02020603050405020304" pitchFamily="18" charset="0"/>
                <a:cs typeface="Arial"/>
              </a:rPr>
              <a:t> (PdC)</a:t>
            </a:r>
          </a:p>
          <a:p>
            <a:pPr marL="712470" marR="0" lvl="0" indent="-342900">
              <a:spcBef>
                <a:spcPts val="600"/>
              </a:spcBef>
              <a:spcAft>
                <a:spcPts val="600"/>
              </a:spcAft>
              <a:buFont typeface="Verdana" panose="020B0604030504040204" pitchFamily="34" charset="0"/>
              <a:buChar char="–"/>
            </a:pPr>
            <a:r>
              <a:rPr lang="fr-FR" sz="2000" dirty="0">
                <a:effectLst/>
                <a:latin typeface="Verdana"/>
                <a:ea typeface="Times New Roman" panose="02020603050405020304" pitchFamily="18" charset="0"/>
                <a:cs typeface="Arial"/>
              </a:rPr>
              <a:t>La protection </a:t>
            </a:r>
            <a:r>
              <a:rPr lang="fr-FR" sz="2000" dirty="0">
                <a:latin typeface="Verdana"/>
                <a:ea typeface="Times New Roman" panose="02020603050405020304" pitchFamily="18" charset="0"/>
                <a:cs typeface="Arial"/>
              </a:rPr>
              <a:t>de l’enfance</a:t>
            </a:r>
          </a:p>
          <a:p>
            <a:pPr marL="712470" marR="0" lvl="0" indent="-342900">
              <a:spcBef>
                <a:spcPts val="600"/>
              </a:spcBef>
              <a:spcAft>
                <a:spcPts val="600"/>
              </a:spcAft>
              <a:buFont typeface="Verdana" panose="020B0604030504040204" pitchFamily="34" charset="0"/>
              <a:buChar char="–"/>
            </a:pPr>
            <a:r>
              <a:rPr lang="fr-FR" sz="2000" dirty="0">
                <a:latin typeface="Verdana"/>
                <a:ea typeface="Times New Roman" panose="02020603050405020304" pitchFamily="18" charset="0"/>
                <a:cs typeface="Arial"/>
              </a:rPr>
              <a:t>La violence</a:t>
            </a:r>
            <a:r>
              <a:rPr lang="fr-FR" sz="2000" dirty="0">
                <a:effectLst/>
                <a:latin typeface="Verdana"/>
                <a:ea typeface="Times New Roman" panose="02020603050405020304" pitchFamily="18" charset="0"/>
                <a:cs typeface="Arial"/>
              </a:rPr>
              <a:t> </a:t>
            </a:r>
            <a:r>
              <a:rPr lang="fr-FR" sz="2000" dirty="0">
                <a:latin typeface="Verdana"/>
                <a:ea typeface="Times New Roman" panose="02020603050405020304" pitchFamily="18" charset="0"/>
                <a:cs typeface="Arial"/>
              </a:rPr>
              <a:t>sexuelle</a:t>
            </a:r>
            <a:r>
              <a:rPr lang="fr-FR" sz="2000" dirty="0">
                <a:effectLst/>
                <a:latin typeface="Verdana"/>
                <a:ea typeface="Times New Roman" panose="02020603050405020304" pitchFamily="18" charset="0"/>
                <a:cs typeface="Arial"/>
              </a:rPr>
              <a:t> </a:t>
            </a:r>
            <a:r>
              <a:rPr lang="fr-FR" sz="2000" dirty="0">
                <a:latin typeface="Verdana"/>
                <a:ea typeface="Times New Roman" panose="02020603050405020304" pitchFamily="18" charset="0"/>
                <a:cs typeface="Arial"/>
              </a:rPr>
              <a:t>liée aux conflits</a:t>
            </a:r>
            <a:r>
              <a:rPr lang="fr-FR" sz="2000" dirty="0">
                <a:effectLst/>
                <a:latin typeface="Verdana"/>
                <a:ea typeface="Times New Roman" panose="02020603050405020304" pitchFamily="18" charset="0"/>
                <a:cs typeface="Arial"/>
              </a:rPr>
              <a:t> (VSLC)</a:t>
            </a:r>
          </a:p>
        </p:txBody>
      </p:sp>
      <p:pic>
        <p:nvPicPr>
          <p:cNvPr id="7" name="Picture 6">
            <a:extLst>
              <a:ext uri="{FF2B5EF4-FFF2-40B4-BE49-F238E27FC236}">
                <a16:creationId xmlns:a16="http://schemas.microsoft.com/office/drawing/2014/main" id="{04EBB6DA-EB92-EE87-E712-9352865A551D}"/>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Lst>
          </a:blip>
          <a:stretch>
            <a:fillRect/>
          </a:stretch>
        </p:blipFill>
        <p:spPr>
          <a:xfrm>
            <a:off x="8176334" y="2418468"/>
            <a:ext cx="3006016" cy="3936724"/>
          </a:xfrm>
          <a:prstGeom prst="rect">
            <a:avLst/>
          </a:prstGeom>
        </p:spPr>
      </p:pic>
    </p:spTree>
    <p:extLst>
      <p:ext uri="{BB962C8B-B14F-4D97-AF65-F5344CB8AC3E}">
        <p14:creationId xmlns:p14="http://schemas.microsoft.com/office/powerpoint/2010/main" val="13608135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52A5A3-7D4C-56FA-E95C-3204964D7692}"/>
              </a:ext>
            </a:extLst>
          </p:cNvPr>
          <p:cNvSpPr txBox="1"/>
          <p:nvPr/>
        </p:nvSpPr>
        <p:spPr>
          <a:xfrm>
            <a:off x="1245108" y="735638"/>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Priorités transversales</a:t>
            </a:r>
          </a:p>
        </p:txBody>
      </p:sp>
      <p:sp>
        <p:nvSpPr>
          <p:cNvPr id="4" name="TextBox 3">
            <a:extLst>
              <a:ext uri="{FF2B5EF4-FFF2-40B4-BE49-F238E27FC236}">
                <a16:creationId xmlns:a16="http://schemas.microsoft.com/office/drawing/2014/main" id="{1199DE7C-E138-A772-4FC5-C17236058CCF}"/>
              </a:ext>
            </a:extLst>
          </p:cNvPr>
          <p:cNvSpPr txBox="1"/>
          <p:nvPr/>
        </p:nvSpPr>
        <p:spPr>
          <a:xfrm>
            <a:off x="1598645" y="1438354"/>
            <a:ext cx="9000000" cy="178510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a:spcBef>
                <a:spcPts val="600"/>
              </a:spcBef>
              <a:spcAft>
                <a:spcPts val="600"/>
              </a:spcAft>
            </a:pPr>
            <a:r>
              <a:rPr lang="fr-FR" sz="2000" b="1" dirty="0">
                <a:effectLst/>
                <a:latin typeface="Verdana" panose="020B0604030504040204" pitchFamily="34" charset="0"/>
                <a:ea typeface="Verdana" panose="020B0604030504040204" pitchFamily="34" charset="0"/>
                <a:cs typeface="ArialMT-Identity-H"/>
              </a:rPr>
              <a:t>Les questions transversales sont les suivantes : </a:t>
            </a:r>
          </a:p>
          <a:p>
            <a:pPr marL="342900" indent="-342900">
              <a:spcBef>
                <a:spcPts val="600"/>
              </a:spcBef>
              <a:spcAft>
                <a:spcPts val="600"/>
              </a:spcAft>
              <a:buFont typeface="Symbol" panose="05050102010706020507" pitchFamily="18" charset="2"/>
              <a:buChar char=""/>
            </a:pPr>
            <a:r>
              <a:rPr lang="fr-FR" sz="2000" dirty="0">
                <a:latin typeface="Verdana"/>
                <a:ea typeface="Verdana"/>
                <a:cs typeface="Arial"/>
              </a:rPr>
              <a:t>Femmes</a:t>
            </a:r>
            <a:r>
              <a:rPr lang="fr-FR" sz="2000" dirty="0">
                <a:effectLst/>
                <a:latin typeface="Verdana"/>
                <a:ea typeface="Verdana"/>
                <a:cs typeface="Arial"/>
              </a:rPr>
              <a:t>, </a:t>
            </a:r>
            <a:r>
              <a:rPr lang="fr-FR" sz="2000" dirty="0">
                <a:latin typeface="Verdana"/>
                <a:ea typeface="Verdana"/>
                <a:cs typeface="Arial"/>
              </a:rPr>
              <a:t>paix</a:t>
            </a:r>
            <a:r>
              <a:rPr lang="fr-FR" sz="2000" dirty="0">
                <a:effectLst/>
                <a:latin typeface="Verdana"/>
                <a:ea typeface="Verdana"/>
                <a:cs typeface="Arial"/>
              </a:rPr>
              <a:t> </a:t>
            </a:r>
            <a:r>
              <a:rPr lang="fr-FR" sz="2000" dirty="0">
                <a:latin typeface="Verdana"/>
                <a:ea typeface="Verdana"/>
                <a:cs typeface="Arial"/>
              </a:rPr>
              <a:t>et sécurité</a:t>
            </a:r>
          </a:p>
          <a:p>
            <a:pPr marL="342900" indent="-342900">
              <a:spcBef>
                <a:spcPts val="600"/>
              </a:spcBef>
              <a:spcAft>
                <a:spcPts val="600"/>
              </a:spcAft>
              <a:buFont typeface="Symbol" panose="05050102010706020507" pitchFamily="18" charset="2"/>
              <a:buChar char=""/>
            </a:pPr>
            <a:r>
              <a:rPr lang="fr-FR" sz="2000" dirty="0">
                <a:latin typeface="Verdana"/>
                <a:ea typeface="Verdana"/>
                <a:cs typeface="Arial"/>
              </a:rPr>
              <a:t>Climat</a:t>
            </a:r>
            <a:r>
              <a:rPr lang="fr-FR" sz="2000" dirty="0">
                <a:effectLst/>
                <a:latin typeface="Verdana"/>
                <a:ea typeface="Verdana"/>
                <a:cs typeface="Arial"/>
              </a:rPr>
              <a:t>, </a:t>
            </a:r>
            <a:r>
              <a:rPr lang="fr-FR" sz="2000" dirty="0">
                <a:latin typeface="Verdana"/>
                <a:ea typeface="Verdana"/>
                <a:cs typeface="Arial"/>
              </a:rPr>
              <a:t>paix</a:t>
            </a:r>
            <a:r>
              <a:rPr lang="fr-FR" sz="2000" dirty="0">
                <a:effectLst/>
                <a:latin typeface="Verdana"/>
                <a:ea typeface="Verdana"/>
                <a:cs typeface="Arial"/>
              </a:rPr>
              <a:t> </a:t>
            </a:r>
            <a:r>
              <a:rPr lang="fr-FR" sz="2000" dirty="0">
                <a:latin typeface="Verdana"/>
                <a:ea typeface="Verdana"/>
                <a:cs typeface="Arial"/>
              </a:rPr>
              <a:t>et sécurité  </a:t>
            </a:r>
          </a:p>
          <a:p>
            <a:pPr marL="342900" indent="-342900">
              <a:spcBef>
                <a:spcPts val="600"/>
              </a:spcBef>
              <a:spcAft>
                <a:spcPts val="600"/>
              </a:spcAft>
              <a:buFont typeface="Symbol" panose="05050102010706020507" pitchFamily="18" charset="2"/>
              <a:buChar char=""/>
            </a:pPr>
            <a:r>
              <a:rPr lang="fr-FR" sz="2000" dirty="0">
                <a:latin typeface="Verdana"/>
                <a:ea typeface="Verdana"/>
                <a:cs typeface="Arial"/>
              </a:rPr>
              <a:t>Communication stratégique et intégrité de l’information</a:t>
            </a:r>
          </a:p>
        </p:txBody>
      </p:sp>
      <p:pic>
        <p:nvPicPr>
          <p:cNvPr id="5" name="Picture 4">
            <a:extLst>
              <a:ext uri="{FF2B5EF4-FFF2-40B4-BE49-F238E27FC236}">
                <a16:creationId xmlns:a16="http://schemas.microsoft.com/office/drawing/2014/main" id="{B671C01F-1BE5-C6D8-B68E-F997B1C5FFBF}"/>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
                    </a14:imgEffect>
                  </a14:imgLayer>
                </a14:imgProps>
              </a:ext>
            </a:extLst>
          </a:blip>
          <a:stretch>
            <a:fillRect/>
          </a:stretch>
        </p:blipFill>
        <p:spPr>
          <a:xfrm>
            <a:off x="2666999" y="3833841"/>
            <a:ext cx="6858000" cy="2334270"/>
          </a:xfrm>
          <a:prstGeom prst="rect">
            <a:avLst/>
          </a:prstGeom>
        </p:spPr>
      </p:pic>
    </p:spTree>
    <p:extLst>
      <p:ext uri="{BB962C8B-B14F-4D97-AF65-F5344CB8AC3E}">
        <p14:creationId xmlns:p14="http://schemas.microsoft.com/office/powerpoint/2010/main" val="988281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FAEED0-7F14-EA86-7628-E9ADA7E753A3}"/>
              </a:ext>
            </a:extLst>
          </p:cNvPr>
          <p:cNvSpPr txBox="1"/>
          <p:nvPr/>
        </p:nvSpPr>
        <p:spPr>
          <a:xfrm>
            <a:off x="1245108" y="707248"/>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Rôles d’appui pour les opérations de maintien de la paix de l’ONU</a:t>
            </a:r>
          </a:p>
        </p:txBody>
      </p:sp>
      <p:sp>
        <p:nvSpPr>
          <p:cNvPr id="4" name="TextBox 3">
            <a:extLst>
              <a:ext uri="{FF2B5EF4-FFF2-40B4-BE49-F238E27FC236}">
                <a16:creationId xmlns:a16="http://schemas.microsoft.com/office/drawing/2014/main" id="{2F0E6CA5-D94A-F49D-7D53-1C452D2564FF}"/>
              </a:ext>
            </a:extLst>
          </p:cNvPr>
          <p:cNvSpPr txBox="1"/>
          <p:nvPr/>
        </p:nvSpPr>
        <p:spPr>
          <a:xfrm>
            <a:off x="1598645" y="1438354"/>
            <a:ext cx="9000000"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dirty="0">
                <a:latin typeface="Verdana"/>
                <a:ea typeface="Verdana"/>
              </a:rPr>
              <a:t>Faciliter l’acheminement de l’aide humanitaire</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Coopérer et coordonner leur action avec les partenaires de la mission pour promouvoir la réduction de la pauvreté et le développement économique</a:t>
            </a:r>
          </a:p>
          <a:p>
            <a:pPr marL="712788" marR="0" lvl="0" indent="-342900">
              <a:spcBef>
                <a:spcPts val="600"/>
              </a:spcBef>
              <a:spcAft>
                <a:spcPts val="600"/>
              </a:spcAft>
              <a:buFont typeface="Verdana" panose="020B0604030504040204" pitchFamily="34" charset="0"/>
              <a:buChar char="–"/>
            </a:pPr>
            <a:endParaRPr lang="en-GB" sz="2000" dirty="0">
              <a:latin typeface="Verdana"/>
              <a:ea typeface="Verdana"/>
            </a:endParaRPr>
          </a:p>
        </p:txBody>
      </p:sp>
      <p:pic>
        <p:nvPicPr>
          <p:cNvPr id="1026" name="Picture 2" descr="World Food Programme | UNHCR Africa">
            <a:extLst>
              <a:ext uri="{FF2B5EF4-FFF2-40B4-BE49-F238E27FC236}">
                <a16:creationId xmlns:a16="http://schemas.microsoft.com/office/drawing/2014/main" id="{DA588784-7A1D-FB86-8723-1AFD84DD7CF3}"/>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rcRect/>
          <a:stretch>
            <a:fillRect/>
          </a:stretch>
        </p:blipFill>
        <p:spPr bwMode="auto">
          <a:xfrm>
            <a:off x="3845999" y="3069570"/>
            <a:ext cx="4500000" cy="2996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34925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AF6478C-BD75-3B96-F097-C7F7E0D77E43}"/>
              </a:ext>
            </a:extLst>
          </p:cNvPr>
          <p:cNvSpPr txBox="1"/>
          <p:nvPr/>
        </p:nvSpPr>
        <p:spPr>
          <a:xfrm>
            <a:off x="1245108" y="735241"/>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Faciliter l’acheminement de l’aide humanitaire</a:t>
            </a:r>
          </a:p>
        </p:txBody>
      </p:sp>
      <p:sp>
        <p:nvSpPr>
          <p:cNvPr id="4" name="TextBox 3">
            <a:extLst>
              <a:ext uri="{FF2B5EF4-FFF2-40B4-BE49-F238E27FC236}">
                <a16:creationId xmlns:a16="http://schemas.microsoft.com/office/drawing/2014/main" id="{A4096452-803B-D314-FF04-C50E44C14001}"/>
              </a:ext>
            </a:extLst>
          </p:cNvPr>
          <p:cNvSpPr txBox="1"/>
          <p:nvPr/>
        </p:nvSpPr>
        <p:spPr>
          <a:xfrm>
            <a:off x="1595999" y="1997839"/>
            <a:ext cx="9000000"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dirty="0">
                <a:latin typeface="Verdana"/>
                <a:ea typeface="Verdana"/>
              </a:rPr>
              <a:t>Aide humanitaire : aide et action visant à sauver des vies, à atténuer les souffrances et à préserver et protéger la dignité humaine pendant et après les crises causées par l’homme et les catastrophes naturelles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Comprend la fourniture d’eau potable, de nourriture, d’abris, de soins médicaux, de protection et d’assistance aux réfugiés et aux personnes déplacées internes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Les opérations de maintien de la paix de l’ONU </a:t>
            </a:r>
            <a:r>
              <a:rPr lang="fr-FR" sz="2000" b="1" dirty="0">
                <a:latin typeface="Verdana"/>
                <a:ea typeface="Verdana"/>
              </a:rPr>
              <a:t>soutiennent et facilitent </a:t>
            </a:r>
            <a:r>
              <a:rPr lang="fr-FR" sz="2000" dirty="0">
                <a:latin typeface="Verdana"/>
                <a:ea typeface="Verdana"/>
              </a:rPr>
              <a:t>l’acheminement de l’aide</a:t>
            </a:r>
          </a:p>
        </p:txBody>
      </p:sp>
    </p:spTree>
    <p:extLst>
      <p:ext uri="{BB962C8B-B14F-4D97-AF65-F5344CB8AC3E}">
        <p14:creationId xmlns:p14="http://schemas.microsoft.com/office/powerpoint/2010/main" val="2904213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47D1F5E-0411-E675-BCCB-07C531AAE3B4}"/>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Les quatre principes de l’action humanitaire</a:t>
            </a:r>
          </a:p>
        </p:txBody>
      </p:sp>
      <p:sp>
        <p:nvSpPr>
          <p:cNvPr id="3" name="TextBox 2">
            <a:extLst>
              <a:ext uri="{FF2B5EF4-FFF2-40B4-BE49-F238E27FC236}">
                <a16:creationId xmlns:a16="http://schemas.microsoft.com/office/drawing/2014/main" id="{4726B158-BE59-80AD-FB19-8A2ECA7CB5A3}"/>
              </a:ext>
            </a:extLst>
          </p:cNvPr>
          <p:cNvSpPr txBox="1"/>
          <p:nvPr/>
        </p:nvSpPr>
        <p:spPr>
          <a:xfrm>
            <a:off x="1595999" y="1739144"/>
            <a:ext cx="9000000"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1200"/>
              </a:spcBef>
              <a:spcAft>
                <a:spcPts val="1200"/>
              </a:spcAft>
              <a:buFont typeface="Arial" panose="020B0604020202020204" pitchFamily="34" charset="0"/>
              <a:buChar char="•"/>
            </a:pPr>
            <a:r>
              <a:rPr lang="fr-FR" sz="2000" b="1" dirty="0">
                <a:latin typeface="Verdana"/>
                <a:ea typeface="Verdana"/>
              </a:rPr>
              <a:t>Humanité :</a:t>
            </a:r>
            <a:r>
              <a:rPr lang="fr-FR" sz="2000" dirty="0">
                <a:latin typeface="Verdana"/>
                <a:ea typeface="Verdana"/>
              </a:rPr>
              <a:t> répondre à la souffrance humaine, respecter et protéger la dignité et les droits de toutes les victimes </a:t>
            </a:r>
          </a:p>
          <a:p>
            <a:pPr marL="342900" indent="-342900" algn="l">
              <a:spcBef>
                <a:spcPts val="1200"/>
              </a:spcBef>
              <a:spcAft>
                <a:spcPts val="1200"/>
              </a:spcAft>
              <a:buFont typeface="Arial" panose="020B0604020202020204" pitchFamily="34" charset="0"/>
              <a:buChar char="•"/>
            </a:pPr>
            <a:r>
              <a:rPr lang="fr-FR" sz="2000" b="1" dirty="0">
                <a:latin typeface="Verdana"/>
                <a:ea typeface="Verdana"/>
              </a:rPr>
              <a:t>Neutralité :</a:t>
            </a:r>
            <a:r>
              <a:rPr lang="fr-FR" sz="2000" dirty="0">
                <a:latin typeface="Verdana"/>
                <a:ea typeface="Verdana"/>
              </a:rPr>
              <a:t> ne pas s’engager dans les hostilités, ni prendre parti</a:t>
            </a:r>
          </a:p>
          <a:p>
            <a:pPr marL="342900" indent="-342900">
              <a:spcBef>
                <a:spcPts val="1200"/>
              </a:spcBef>
              <a:spcAft>
                <a:spcPts val="1200"/>
              </a:spcAft>
              <a:buFont typeface="Arial" panose="020B0604020202020204" pitchFamily="34" charset="0"/>
              <a:buChar char="•"/>
            </a:pPr>
            <a:r>
              <a:rPr lang="fr-FR" sz="2000" b="1" dirty="0">
                <a:latin typeface="Verdana"/>
                <a:ea typeface="Verdana"/>
              </a:rPr>
              <a:t>Impartialité :</a:t>
            </a:r>
            <a:r>
              <a:rPr lang="fr-FR" sz="2000" dirty="0">
                <a:latin typeface="Verdana"/>
                <a:ea typeface="Verdana"/>
              </a:rPr>
              <a:t> aucune discrimination (pas de discrimination sur la base de l’origine ethnique, du sexe, des opinions politiques, de la race, de la religion, de la couleur de peau, etc.)</a:t>
            </a:r>
          </a:p>
          <a:p>
            <a:pPr marL="342900" indent="-342900" algn="l">
              <a:spcBef>
                <a:spcPts val="1200"/>
              </a:spcBef>
              <a:spcAft>
                <a:spcPts val="1200"/>
              </a:spcAft>
              <a:buFont typeface="Arial" panose="020B0604020202020204" pitchFamily="34" charset="0"/>
              <a:buChar char="•"/>
            </a:pPr>
            <a:r>
              <a:rPr lang="fr-FR" sz="2000" b="1" dirty="0">
                <a:latin typeface="Verdana"/>
                <a:ea typeface="Verdana"/>
              </a:rPr>
              <a:t>Indépendance : </a:t>
            </a:r>
            <a:r>
              <a:rPr lang="fr-FR" sz="2000" dirty="0">
                <a:latin typeface="Verdana"/>
                <a:ea typeface="Verdana"/>
              </a:rPr>
              <a:t>action indépendante de la politique, de l’économie ou de l’armée</a:t>
            </a:r>
          </a:p>
        </p:txBody>
      </p:sp>
    </p:spTree>
    <p:extLst>
      <p:ext uri="{BB962C8B-B14F-4D97-AF65-F5344CB8AC3E}">
        <p14:creationId xmlns:p14="http://schemas.microsoft.com/office/powerpoint/2010/main" val="21742085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98C3E83-9537-E4D7-B7FD-C661CC6BB283}"/>
              </a:ext>
            </a:extLst>
          </p:cNvPr>
          <p:cNvSpPr txBox="1"/>
          <p:nvPr/>
        </p:nvSpPr>
        <p:spPr>
          <a:xfrm>
            <a:off x="1245108" y="725910"/>
            <a:ext cx="9701783"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Promouvoir la réduction de la pauvreté</a:t>
            </a:r>
          </a:p>
          <a:p>
            <a:pPr algn="ctr"/>
            <a:r>
              <a:rPr lang="fr-FR" sz="2000" b="1" dirty="0">
                <a:solidFill>
                  <a:srgbClr val="0055A5"/>
                </a:solidFill>
                <a:latin typeface="Verdana"/>
                <a:ea typeface="Verdana"/>
              </a:rPr>
              <a:t>et le développement économique</a:t>
            </a:r>
          </a:p>
        </p:txBody>
      </p:sp>
      <p:sp>
        <p:nvSpPr>
          <p:cNvPr id="3" name="TextBox 2">
            <a:extLst>
              <a:ext uri="{FF2B5EF4-FFF2-40B4-BE49-F238E27FC236}">
                <a16:creationId xmlns:a16="http://schemas.microsoft.com/office/drawing/2014/main" id="{55AA8F85-1AF2-78A7-229A-F652A1272A16}"/>
              </a:ext>
            </a:extLst>
          </p:cNvPr>
          <p:cNvSpPr txBox="1"/>
          <p:nvPr/>
        </p:nvSpPr>
        <p:spPr>
          <a:xfrm>
            <a:off x="1245108" y="1606520"/>
            <a:ext cx="9516079" cy="20621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dirty="0">
                <a:latin typeface="Verdana"/>
                <a:ea typeface="Verdana"/>
              </a:rPr>
              <a:t>Réduction de la pauvreté : politiques visant à stimuler la croissance économique, à augmenter les revenus et à réduire indirectement la pauvreté</a:t>
            </a:r>
          </a:p>
          <a:p>
            <a:pPr marL="342900" indent="-342900" algn="l">
              <a:spcBef>
                <a:spcPts val="600"/>
              </a:spcBef>
              <a:spcAft>
                <a:spcPts val="600"/>
              </a:spcAft>
              <a:buFont typeface="Arial" panose="020B0604020202020204" pitchFamily="34" charset="0"/>
              <a:buChar char="•"/>
            </a:pPr>
            <a:r>
              <a:rPr lang="fr-FR" dirty="0">
                <a:latin typeface="Verdana"/>
                <a:ea typeface="Verdana"/>
              </a:rPr>
              <a:t>L’éradication de la pauvreté est importante pour une paix et un développement durables</a:t>
            </a:r>
          </a:p>
          <a:p>
            <a:pPr marL="342900" indent="-342900" algn="l">
              <a:spcBef>
                <a:spcPts val="600"/>
              </a:spcBef>
              <a:spcAft>
                <a:spcPts val="600"/>
              </a:spcAft>
              <a:buFont typeface="Arial" panose="020B0604020202020204" pitchFamily="34" charset="0"/>
              <a:buChar char="•"/>
            </a:pPr>
            <a:r>
              <a:rPr lang="fr-FR" dirty="0">
                <a:latin typeface="Verdana"/>
                <a:ea typeface="Verdana"/>
              </a:rPr>
              <a:t>Les opérations de maintien de la paix de l’ONU jouent un rôle d’</a:t>
            </a:r>
            <a:r>
              <a:rPr lang="fr-FR" b="1" dirty="0">
                <a:latin typeface="Verdana"/>
                <a:ea typeface="Verdana"/>
              </a:rPr>
              <a:t>appui </a:t>
            </a:r>
            <a:r>
              <a:rPr lang="fr-FR" dirty="0">
                <a:latin typeface="Verdana"/>
                <a:ea typeface="Verdana"/>
              </a:rPr>
              <a:t>et</a:t>
            </a:r>
            <a:r>
              <a:rPr lang="fr-FR" b="1" dirty="0">
                <a:latin typeface="Verdana"/>
                <a:ea typeface="Verdana"/>
              </a:rPr>
              <a:t> </a:t>
            </a:r>
            <a:r>
              <a:rPr lang="fr-FR" dirty="0">
                <a:latin typeface="Verdana"/>
                <a:ea typeface="Verdana"/>
              </a:rPr>
              <a:t>coopèrent et coordonnent leurs activités avec les partenaires </a:t>
            </a:r>
          </a:p>
        </p:txBody>
      </p:sp>
      <p:pic>
        <p:nvPicPr>
          <p:cNvPr id="5" name="Picture 4">
            <a:extLst>
              <a:ext uri="{FF2B5EF4-FFF2-40B4-BE49-F238E27FC236}">
                <a16:creationId xmlns:a16="http://schemas.microsoft.com/office/drawing/2014/main" id="{E199E9EA-475C-E531-F60E-19A931FB86AA}"/>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Lst>
          </a:blip>
          <a:stretch>
            <a:fillRect/>
          </a:stretch>
        </p:blipFill>
        <p:spPr>
          <a:xfrm>
            <a:off x="3020058" y="3997457"/>
            <a:ext cx="6151881" cy="2447925"/>
          </a:xfrm>
          <a:prstGeom prst="rect">
            <a:avLst/>
          </a:prstGeom>
        </p:spPr>
      </p:pic>
    </p:spTree>
    <p:extLst>
      <p:ext uri="{BB962C8B-B14F-4D97-AF65-F5344CB8AC3E}">
        <p14:creationId xmlns:p14="http://schemas.microsoft.com/office/powerpoint/2010/main" val="6084520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E48B9B3-27D7-92FC-B226-72C95DBC091F}"/>
              </a:ext>
            </a:extLst>
          </p:cNvPr>
          <p:cNvSpPr txBox="1"/>
          <p:nvPr/>
        </p:nvSpPr>
        <p:spPr>
          <a:xfrm>
            <a:off x="1524000" y="2967335"/>
            <a:ext cx="9144000" cy="923330"/>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Merci</a:t>
            </a:r>
          </a:p>
        </p:txBody>
      </p:sp>
    </p:spTree>
    <p:extLst>
      <p:ext uri="{BB962C8B-B14F-4D97-AF65-F5344CB8AC3E}">
        <p14:creationId xmlns:p14="http://schemas.microsoft.com/office/powerpoint/2010/main" val="26991122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ities under siege | WORLD">
            <a:extLst>
              <a:ext uri="{FF2B5EF4-FFF2-40B4-BE49-F238E27FC236}">
                <a16:creationId xmlns:a16="http://schemas.microsoft.com/office/drawing/2014/main" id="{99D618AD-95CB-B423-1099-CC7BE43F6A79}"/>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3575999" y="3126677"/>
            <a:ext cx="5040000" cy="314817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2599767-02DD-2D87-BADC-1744A9F80DF5}"/>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2.1.2</a:t>
            </a:r>
          </a:p>
        </p:txBody>
      </p:sp>
      <p:sp>
        <p:nvSpPr>
          <p:cNvPr id="4" name="TextBox 3">
            <a:extLst>
              <a:ext uri="{FF2B5EF4-FFF2-40B4-BE49-F238E27FC236}">
                <a16:creationId xmlns:a16="http://schemas.microsoft.com/office/drawing/2014/main" id="{92983F94-14B2-9C50-5990-42B2206D2C3E}"/>
              </a:ext>
            </a:extLst>
          </p:cNvPr>
          <p:cNvSpPr txBox="1"/>
          <p:nvPr/>
        </p:nvSpPr>
        <p:spPr>
          <a:xfrm>
            <a:off x="1598645" y="1438354"/>
            <a:ext cx="9000000"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latin typeface="Verdana"/>
                <a:ea typeface="Verdana"/>
              </a:rPr>
              <a:t>Scénario</a:t>
            </a:r>
          </a:p>
          <a:p>
            <a:pPr marL="285750" indent="-285750">
              <a:spcBef>
                <a:spcPts val="600"/>
              </a:spcBef>
              <a:spcAft>
                <a:spcPts val="600"/>
              </a:spcAft>
              <a:buFont typeface="Arial" panose="020B0604020202020204" pitchFamily="34" charset="0"/>
              <a:buChar char="•"/>
            </a:pPr>
            <a:r>
              <a:rPr lang="fr-FR" sz="2000" dirty="0">
                <a:latin typeface="Verdana"/>
                <a:ea typeface="Verdana"/>
              </a:rPr>
              <a:t>Vous êtes un travailleur humanitaire. Une ville est assiégée.</a:t>
            </a:r>
          </a:p>
          <a:p>
            <a:pPr marL="285750" indent="-285750">
              <a:spcBef>
                <a:spcPts val="600"/>
              </a:spcBef>
              <a:spcAft>
                <a:spcPts val="600"/>
              </a:spcAft>
              <a:buFont typeface="Arial" panose="020B0604020202020204" pitchFamily="34" charset="0"/>
              <a:buChar char="•"/>
            </a:pPr>
            <a:r>
              <a:rPr lang="fr-FR" sz="2000" dirty="0">
                <a:latin typeface="Verdana"/>
                <a:ea typeface="Verdana"/>
              </a:rPr>
              <a:t>Comment la mission de maintien de la paix peut-elle vous aider à relever les défis que vous rencontrez ?</a:t>
            </a:r>
          </a:p>
        </p:txBody>
      </p:sp>
    </p:spTree>
    <p:extLst>
      <p:ext uri="{BB962C8B-B14F-4D97-AF65-F5344CB8AC3E}">
        <p14:creationId xmlns:p14="http://schemas.microsoft.com/office/powerpoint/2010/main" val="12563940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6D8C66D9-3288-E07D-7A28-F796AC573CDF}"/>
              </a:ext>
            </a:extLst>
          </p:cNvPr>
          <p:cNvGraphicFramePr>
            <a:graphicFrameLocks noGrp="1"/>
          </p:cNvGraphicFramePr>
          <p:nvPr>
            <p:extLst>
              <p:ext uri="{D42A27DB-BD31-4B8C-83A1-F6EECF244321}">
                <p14:modId xmlns:p14="http://schemas.microsoft.com/office/powerpoint/2010/main" val="56405721"/>
              </p:ext>
            </p:extLst>
          </p:nvPr>
        </p:nvGraphicFramePr>
        <p:xfrm>
          <a:off x="1596000" y="990600"/>
          <a:ext cx="8999999" cy="473964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lnSpc>
                          <a:spcPct val="100000"/>
                        </a:lnSpc>
                        <a:spcBef>
                          <a:spcPts val="600"/>
                        </a:spcBef>
                        <a:spcAft>
                          <a:spcPts val="600"/>
                        </a:spcAft>
                      </a:pPr>
                      <a:r>
                        <a:rPr lang="fr-FR" sz="1800" noProof="0" dirty="0">
                          <a:solidFill>
                            <a:srgbClr val="0055A5"/>
                          </a:solidFill>
                          <a:latin typeface="Verdana"/>
                          <a:ea typeface="Verdana"/>
                        </a:rPr>
                        <a:t>Objectifs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fr-FR" sz="1800" noProof="0" dirty="0">
                          <a:solidFill>
                            <a:schemeClr val="dk1"/>
                          </a:solidFill>
                          <a:effectLst/>
                          <a:latin typeface="Verdana"/>
                          <a:ea typeface="Verdana"/>
                          <a:cs typeface="+mn-cs"/>
                        </a:rPr>
                        <a:t>Expliquer les fonctions et les tâches du mandat des opérations de maintien de la paix de l’ONU et prendre note de leur évolution au cours des dernières années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0840">
                <a:tc>
                  <a:txBody>
                    <a:bodyPr/>
                    <a:lstStyle/>
                    <a:p>
                      <a:pPr algn="l" rtl="0">
                        <a:lnSpc>
                          <a:spcPct val="100000"/>
                        </a:lnSpc>
                        <a:spcBef>
                          <a:spcPts val="600"/>
                        </a:spcBef>
                        <a:spcAft>
                          <a:spcPts val="600"/>
                        </a:spcAft>
                      </a:pPr>
                      <a:endParaRPr lang="fr-FR" sz="1800" b="1" noProof="0"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370840">
                <a:tc>
                  <a:txBody>
                    <a:bodyPr/>
                    <a:lstStyle/>
                    <a:p>
                      <a:pPr algn="ctr">
                        <a:lnSpc>
                          <a:spcPct val="100000"/>
                        </a:lnSpc>
                        <a:spcBef>
                          <a:spcPts val="600"/>
                        </a:spcBef>
                        <a:spcAft>
                          <a:spcPts val="600"/>
                        </a:spcAft>
                      </a:pPr>
                      <a:r>
                        <a:rPr lang="fr-FR" sz="1800" b="1" noProof="0" dirty="0">
                          <a:solidFill>
                            <a:srgbClr val="0055A5"/>
                          </a:solidFill>
                          <a:latin typeface="Verdana"/>
                          <a:ea typeface="Verdana"/>
                        </a:rPr>
                        <a:t>Pertinence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70840">
                <a:tc>
                  <a:txBody>
                    <a:bodyPr/>
                    <a:lstStyle/>
                    <a:p>
                      <a:pPr marL="285750" indent="-285750">
                        <a:lnSpc>
                          <a:spcPct val="100000"/>
                        </a:lnSpc>
                        <a:spcBef>
                          <a:spcPts val="600"/>
                        </a:spcBef>
                        <a:spcAft>
                          <a:spcPts val="600"/>
                        </a:spcAft>
                        <a:buFont typeface="Arial" panose="020B0604020202020204" pitchFamily="34" charset="0"/>
                        <a:buChar char="•"/>
                      </a:pPr>
                      <a:r>
                        <a:rPr lang="fr-FR" sz="1800" noProof="0" dirty="0">
                          <a:latin typeface="Verdana" panose="020B0604030504040204" pitchFamily="34" charset="0"/>
                          <a:ea typeface="Verdana" panose="020B0604030504040204" pitchFamily="34" charset="0"/>
                        </a:rPr>
                        <a:t>Les agents de maintien de la paix sont déployés pour mettre en œuvre les mandats que le Conseil de sécurité élabore conformément au cycle et aux principes de planification. Il incombe à tous les agents de maintien de la paix de mener à bien les tâches spécifiques du mandat confié à l’opération de maintien de la paix au sein de laquelle ils travaillent.</a:t>
                      </a:r>
                    </a:p>
                    <a:p>
                      <a:pPr marL="285750" indent="-285750">
                        <a:lnSpc>
                          <a:spcPct val="100000"/>
                        </a:lnSpc>
                        <a:spcBef>
                          <a:spcPts val="600"/>
                        </a:spcBef>
                        <a:spcAft>
                          <a:spcPts val="600"/>
                        </a:spcAft>
                        <a:buFont typeface="Arial" panose="020B0604020202020204" pitchFamily="34" charset="0"/>
                        <a:buChar char="•"/>
                      </a:pPr>
                      <a:r>
                        <a:rPr lang="fr-FR" sz="1800" noProof="0" dirty="0">
                          <a:latin typeface="Verdana" panose="020B0604030504040204" pitchFamily="34" charset="0"/>
                          <a:ea typeface="Verdana" panose="020B0604030504040204" pitchFamily="34" charset="0"/>
                        </a:rPr>
                        <a:t>Chaque mandat de maintien de la paix de l’ONU spécifie les tâches à accomplir pour aider le pays hôte à parvenir à une paix durable. Le maintien de la paix a évolué en réponse à la nature changeante des menaces qui pèsent sur la paix et la sécurité internationales.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6D8C66D9-3288-E07D-7A28-F796AC573CDF}"/>
              </a:ext>
            </a:extLst>
          </p:cNvPr>
          <p:cNvGraphicFramePr>
            <a:graphicFrameLocks noGrp="1"/>
          </p:cNvGraphicFramePr>
          <p:nvPr>
            <p:extLst>
              <p:ext uri="{D42A27DB-BD31-4B8C-83A1-F6EECF244321}">
                <p14:modId xmlns:p14="http://schemas.microsoft.com/office/powerpoint/2010/main" val="4110630374"/>
              </p:ext>
            </p:extLst>
          </p:nvPr>
        </p:nvGraphicFramePr>
        <p:xfrm>
          <a:off x="1596000" y="1284480"/>
          <a:ext cx="8999999" cy="459384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540000">
                <a:tc>
                  <a:txBody>
                    <a:bodyPr/>
                    <a:lstStyle/>
                    <a:p>
                      <a:pPr algn="ctr">
                        <a:spcBef>
                          <a:spcPts val="1200"/>
                        </a:spcBef>
                        <a:spcAft>
                          <a:spcPts val="1200"/>
                        </a:spcAft>
                      </a:pPr>
                      <a:r>
                        <a:rPr lang="fr-FR" sz="2000" dirty="0">
                          <a:solidFill>
                            <a:srgbClr val="0055A5"/>
                          </a:solidFill>
                          <a:latin typeface="Verdana"/>
                          <a:ea typeface="Verdana"/>
                        </a:rPr>
                        <a:t>Résultats de l’apprentissage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342900" lvl="0" indent="-342900" rtl="0">
                        <a:spcBef>
                          <a:spcPts val="1200"/>
                        </a:spcBef>
                        <a:spcAft>
                          <a:spcPts val="1200"/>
                        </a:spcAft>
                        <a:buFont typeface="+mj-lt"/>
                        <a:buAutoNum type="arabicPeriod"/>
                      </a:pPr>
                      <a:r>
                        <a:rPr lang="fr-FR" sz="2000" u="none" strike="noStrike" dirty="0">
                          <a:solidFill>
                            <a:schemeClr val="dk1"/>
                          </a:solidFill>
                          <a:effectLst/>
                          <a:latin typeface="Verdana" panose="020B0604030504040204" pitchFamily="34" charset="0"/>
                          <a:ea typeface="Verdana" panose="020B0604030504040204" pitchFamily="34" charset="0"/>
                          <a:cs typeface="+mn-cs"/>
                        </a:rPr>
                        <a:t>Identifier les tâches du mandat, les distinguer les unes des autres et expliquer leur évolution.</a:t>
                      </a:r>
                    </a:p>
                    <a:p>
                      <a:pPr marL="342900" lvl="0" indent="-342900">
                        <a:spcBef>
                          <a:spcPts val="1200"/>
                        </a:spcBef>
                        <a:spcAft>
                          <a:spcPts val="1200"/>
                        </a:spcAft>
                        <a:buFont typeface="+mj-lt"/>
                        <a:buAutoNum type="arabicPeriod"/>
                      </a:pPr>
                      <a:r>
                        <a:rPr lang="fr-FR" sz="2000" u="none" strike="noStrike" dirty="0">
                          <a:solidFill>
                            <a:schemeClr val="dk1"/>
                          </a:solidFill>
                          <a:effectLst/>
                          <a:latin typeface="Verdana" panose="020B0604030504040204" pitchFamily="34" charset="0"/>
                          <a:ea typeface="Verdana" panose="020B0604030504040204" pitchFamily="34" charset="0"/>
                          <a:cs typeface="+mn-cs"/>
                        </a:rPr>
                        <a:t>Citer les différentes catégories de tâches du mandat des opérations de maintien de la paix de l’ONU. </a:t>
                      </a:r>
                    </a:p>
                    <a:p>
                      <a:pPr marL="342900" lvl="0" indent="-342900">
                        <a:spcBef>
                          <a:spcPts val="1200"/>
                        </a:spcBef>
                        <a:spcAft>
                          <a:spcPts val="1200"/>
                        </a:spcAft>
                        <a:buFont typeface="+mj-lt"/>
                        <a:buAutoNum type="arabicPeriod"/>
                      </a:pPr>
                      <a:r>
                        <a:rPr lang="fr-FR" sz="2000" u="none" strike="noStrike" dirty="0">
                          <a:solidFill>
                            <a:schemeClr val="dk1"/>
                          </a:solidFill>
                          <a:effectLst/>
                          <a:latin typeface="Verdana"/>
                          <a:ea typeface="Verdana"/>
                          <a:cs typeface="+mn-cs"/>
                        </a:rPr>
                        <a:t>Décrire deux domaines essentiels dans lesquels les opérations de maintien de la paix de l’ONU jouent un rôle d’appui limité (l’appui aux actions humanitaires et de développement) et citer les chefs de file dans ces deux domaines. </a:t>
                      </a:r>
                    </a:p>
                    <a:p>
                      <a:pPr marL="342900" lvl="0" indent="-342900">
                        <a:spcBef>
                          <a:spcPts val="1200"/>
                        </a:spcBef>
                        <a:spcAft>
                          <a:spcPts val="1200"/>
                        </a:spcAft>
                        <a:buFont typeface="+mj-lt"/>
                        <a:buAutoNum type="arabicPeriod"/>
                      </a:pPr>
                      <a:r>
                        <a:rPr lang="fr-FR" sz="2000" u="none" strike="noStrike" dirty="0">
                          <a:solidFill>
                            <a:schemeClr val="dk1"/>
                          </a:solidFill>
                          <a:effectLst/>
                          <a:latin typeface="Verdana" panose="020B0604030504040204" pitchFamily="34" charset="0"/>
                          <a:ea typeface="Verdana" panose="020B0604030504040204" pitchFamily="34" charset="0"/>
                          <a:cs typeface="+mn-cs"/>
                        </a:rPr>
                        <a:t>Énumérer les quatre principes humanitaires et expliquer leur importance pour les opérations de maintien de la paix de l’ONU.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bl>
          </a:graphicData>
        </a:graphic>
      </p:graphicFrame>
    </p:spTree>
    <p:extLst>
      <p:ext uri="{BB962C8B-B14F-4D97-AF65-F5344CB8AC3E}">
        <p14:creationId xmlns:p14="http://schemas.microsoft.com/office/powerpoint/2010/main" val="34191744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8A85C5-D2B7-F8C0-2D04-BD9450268AB9}"/>
              </a:ext>
            </a:extLst>
          </p:cNvPr>
          <p:cNvSpPr txBox="1"/>
          <p:nvPr/>
        </p:nvSpPr>
        <p:spPr>
          <a:xfrm>
            <a:off x="1245106" y="715389"/>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Mandats de maintien de la paix traditionnels</a:t>
            </a:r>
          </a:p>
        </p:txBody>
      </p:sp>
      <p:sp>
        <p:nvSpPr>
          <p:cNvPr id="4" name="TextBox 3">
            <a:extLst>
              <a:ext uri="{FF2B5EF4-FFF2-40B4-BE49-F238E27FC236}">
                <a16:creationId xmlns:a16="http://schemas.microsoft.com/office/drawing/2014/main" id="{CDC2A2E5-BB73-4F52-F0AC-A9E77E928B8A}"/>
              </a:ext>
            </a:extLst>
          </p:cNvPr>
          <p:cNvSpPr txBox="1"/>
          <p:nvPr/>
        </p:nvSpPr>
        <p:spPr>
          <a:xfrm>
            <a:off x="1598645" y="1438354"/>
            <a:ext cx="90000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dirty="0">
                <a:latin typeface="Verdana"/>
                <a:ea typeface="Verdana"/>
              </a:rPr>
              <a:t>Supervision ou suivi d’un accord de cessez-le-feu</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Fourniture d’un parapluie de sécurité</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Soutien aux processus politiques en faveur de la paix</a:t>
            </a:r>
          </a:p>
        </p:txBody>
      </p:sp>
      <p:pic>
        <p:nvPicPr>
          <p:cNvPr id="5" name="Picture 4">
            <a:extLst>
              <a:ext uri="{FF2B5EF4-FFF2-40B4-BE49-F238E27FC236}">
                <a16:creationId xmlns:a16="http://schemas.microsoft.com/office/drawing/2014/main" id="{DCFE0599-7480-C75E-5AE0-732D31A72C8E}"/>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
                    </a14:imgEffect>
                  </a14:imgLayer>
                </a14:imgProps>
              </a:ext>
            </a:extLst>
          </a:blip>
          <a:stretch>
            <a:fillRect/>
          </a:stretch>
        </p:blipFill>
        <p:spPr>
          <a:xfrm>
            <a:off x="3575997" y="3318470"/>
            <a:ext cx="5040000" cy="2824141"/>
          </a:xfrm>
          <a:prstGeom prst="rect">
            <a:avLst/>
          </a:prstGeom>
        </p:spPr>
      </p:pic>
    </p:spTree>
    <p:extLst>
      <p:ext uri="{BB962C8B-B14F-4D97-AF65-F5344CB8AC3E}">
        <p14:creationId xmlns:p14="http://schemas.microsoft.com/office/powerpoint/2010/main" val="1991010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12191541-8E00-2420-0D12-EAC7587A4909}"/>
              </a:ext>
            </a:extLst>
          </p:cNvPr>
          <p:cNvGraphicFramePr>
            <a:graphicFrameLocks noGrp="1"/>
          </p:cNvGraphicFramePr>
          <p:nvPr>
            <p:extLst>
              <p:ext uri="{D42A27DB-BD31-4B8C-83A1-F6EECF244321}">
                <p14:modId xmlns:p14="http://schemas.microsoft.com/office/powerpoint/2010/main" val="1460552420"/>
              </p:ext>
            </p:extLst>
          </p:nvPr>
        </p:nvGraphicFramePr>
        <p:xfrm>
          <a:off x="1471449" y="2057400"/>
          <a:ext cx="9543392" cy="2743200"/>
        </p:xfrm>
        <a:graphic>
          <a:graphicData uri="http://schemas.openxmlformats.org/drawingml/2006/table">
            <a:tbl>
              <a:tblPr firstRow="1" firstCol="1" bandRow="1">
                <a:tableStyleId>{5C22544A-7EE6-4342-B048-85BDC9FD1C3A}</a:tableStyleId>
              </a:tblPr>
              <a:tblGrid>
                <a:gridCol w="2754465">
                  <a:extLst>
                    <a:ext uri="{9D8B030D-6E8A-4147-A177-3AD203B41FA5}">
                      <a16:colId xmlns:a16="http://schemas.microsoft.com/office/drawing/2014/main" val="2117369804"/>
                    </a:ext>
                  </a:extLst>
                </a:gridCol>
                <a:gridCol w="6788927">
                  <a:extLst>
                    <a:ext uri="{9D8B030D-6E8A-4147-A177-3AD203B41FA5}">
                      <a16:colId xmlns:a16="http://schemas.microsoft.com/office/drawing/2014/main" val="2504447503"/>
                    </a:ext>
                  </a:extLst>
                </a:gridCol>
              </a:tblGrid>
              <a:tr h="914400">
                <a:tc gridSpan="2">
                  <a:txBody>
                    <a:bodyPr/>
                    <a:lstStyle/>
                    <a:p>
                      <a:pPr marL="0" marR="0">
                        <a:lnSpc>
                          <a:spcPct val="100000"/>
                        </a:lnSpc>
                        <a:spcBef>
                          <a:spcPts val="600"/>
                        </a:spcBef>
                        <a:spcAft>
                          <a:spcPts val="600"/>
                        </a:spcAft>
                      </a:pPr>
                      <a:r>
                        <a:rPr lang="fr-FR" sz="2000" dirty="0">
                          <a:solidFill>
                            <a:srgbClr val="0556A6"/>
                          </a:solidFill>
                          <a:effectLst/>
                          <a:latin typeface="Verdana"/>
                          <a:ea typeface="Verdana"/>
                        </a:rPr>
                        <a:t>Activité d’apprentissage obligatoire 2.1.1 : Tâches du mandat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2165574739"/>
                  </a:ext>
                </a:extLst>
              </a:tr>
              <a:tr h="914400">
                <a:tc>
                  <a:txBody>
                    <a:bodyPr/>
                    <a:lstStyle/>
                    <a:p>
                      <a:pPr marL="0" marR="0" algn="r">
                        <a:lnSpc>
                          <a:spcPct val="100000"/>
                        </a:lnSpc>
                        <a:spcBef>
                          <a:spcPts val="600"/>
                        </a:spcBef>
                        <a:spcAft>
                          <a:spcPts val="600"/>
                        </a:spcAft>
                      </a:pPr>
                      <a:r>
                        <a:rPr lang="fr-FR" sz="2000" dirty="0">
                          <a:solidFill>
                            <a:srgbClr val="0556A6"/>
                          </a:solidFill>
                          <a:effectLst/>
                          <a:latin typeface="Verdana"/>
                          <a:ea typeface="Verdana"/>
                          <a:cs typeface="Arial"/>
                        </a:rPr>
                        <a:t>Objet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00000"/>
                        </a:lnSpc>
                        <a:spcBef>
                          <a:spcPts val="600"/>
                        </a:spcBef>
                        <a:spcAft>
                          <a:spcPts val="600"/>
                        </a:spcAft>
                      </a:pPr>
                      <a:r>
                        <a:rPr lang="fr-FR" sz="2000" dirty="0">
                          <a:effectLst/>
                          <a:latin typeface="Verdana"/>
                          <a:ea typeface="Verdana"/>
                          <a:cs typeface="Arial"/>
                        </a:rPr>
                        <a:t>Clarifier et approfondir la compréhension des tâches du mandat des missions de maintien de la paix de l’ONU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6996522"/>
                  </a:ext>
                </a:extLst>
              </a:tr>
              <a:tr h="914400">
                <a:tc>
                  <a:txBody>
                    <a:bodyPr/>
                    <a:lstStyle/>
                    <a:p>
                      <a:pPr marL="0" marR="0" algn="r">
                        <a:lnSpc>
                          <a:spcPct val="100000"/>
                        </a:lnSpc>
                        <a:spcBef>
                          <a:spcPts val="600"/>
                        </a:spcBef>
                        <a:spcAft>
                          <a:spcPts val="600"/>
                        </a:spcAft>
                      </a:pPr>
                      <a:r>
                        <a:rPr lang="fr-FR" sz="2000" dirty="0">
                          <a:solidFill>
                            <a:srgbClr val="0556A6"/>
                          </a:solidFill>
                          <a:effectLst/>
                          <a:latin typeface="Verdana"/>
                          <a:ea typeface="Verdana"/>
                          <a:cs typeface="Arial" panose="020B0604020202020204" pitchFamily="34" charset="0"/>
                        </a:rPr>
                        <a:t>Temps imparti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00000"/>
                        </a:lnSpc>
                        <a:spcBef>
                          <a:spcPts val="600"/>
                        </a:spcBef>
                        <a:spcAft>
                          <a:spcPts val="600"/>
                        </a:spcAft>
                      </a:pPr>
                      <a:r>
                        <a:rPr lang="fr-FR" sz="2000" dirty="0">
                          <a:effectLst/>
                          <a:latin typeface="Verdana"/>
                          <a:ea typeface="Verdana"/>
                        </a:rPr>
                        <a:t>15 minutes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8295258"/>
                  </a:ext>
                </a:extLst>
              </a:tr>
            </a:tbl>
          </a:graphicData>
        </a:graphic>
      </p:graphicFrame>
    </p:spTree>
    <p:extLst>
      <p:ext uri="{BB962C8B-B14F-4D97-AF65-F5344CB8AC3E}">
        <p14:creationId xmlns:p14="http://schemas.microsoft.com/office/powerpoint/2010/main" val="11252334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B576BB-9768-21CC-4632-92691590D8B4}"/>
              </a:ext>
            </a:extLst>
          </p:cNvPr>
          <p:cNvSpPr txBox="1"/>
          <p:nvPr/>
        </p:nvSpPr>
        <p:spPr>
          <a:xfrm>
            <a:off x="1245108" y="73524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Supervision ou suivi d’un accord de cessez-le-feu</a:t>
            </a:r>
          </a:p>
        </p:txBody>
      </p:sp>
      <p:sp>
        <p:nvSpPr>
          <p:cNvPr id="4" name="TextBox 3">
            <a:extLst>
              <a:ext uri="{FF2B5EF4-FFF2-40B4-BE49-F238E27FC236}">
                <a16:creationId xmlns:a16="http://schemas.microsoft.com/office/drawing/2014/main" id="{F2073AAA-5787-6ED9-0AF4-C6BE24084ED9}"/>
              </a:ext>
            </a:extLst>
          </p:cNvPr>
          <p:cNvSpPr txBox="1"/>
          <p:nvPr/>
        </p:nvSpPr>
        <p:spPr>
          <a:xfrm>
            <a:off x="1595999" y="1920895"/>
            <a:ext cx="9000000" cy="30162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b="1" dirty="0">
                <a:latin typeface="Verdana"/>
                <a:ea typeface="Verdana"/>
              </a:rPr>
              <a:t>Accord de cessez-le-feu : </a:t>
            </a:r>
          </a:p>
          <a:p>
            <a:pPr marL="798513" indent="-342900" algn="l">
              <a:spcBef>
                <a:spcPts val="600"/>
              </a:spcBef>
              <a:spcAft>
                <a:spcPts val="600"/>
              </a:spcAft>
              <a:buFont typeface="Verdana" panose="020B0604030504040204" pitchFamily="34" charset="0"/>
              <a:buChar char="-"/>
            </a:pPr>
            <a:r>
              <a:rPr lang="fr-FR" sz="2000" dirty="0">
                <a:latin typeface="Verdana"/>
                <a:ea typeface="Verdana"/>
              </a:rPr>
              <a:t>Arrêt provisoire de la guerre ou de tout conflit armé pendant une période convenue ou dans une zone limitée</a:t>
            </a:r>
          </a:p>
          <a:p>
            <a:pPr marL="342900" indent="-342900" algn="l">
              <a:spcBef>
                <a:spcPts val="600"/>
              </a:spcBef>
              <a:spcAft>
                <a:spcPts val="600"/>
              </a:spcAft>
              <a:buFont typeface="Arial" panose="020B0604020202020204" pitchFamily="34" charset="0"/>
              <a:buChar char="•"/>
            </a:pPr>
            <a:endParaRPr lang="fr-FR" sz="2000" dirty="0">
              <a:latin typeface="Verdana"/>
              <a:ea typeface="Verdana"/>
            </a:endParaRPr>
          </a:p>
          <a:p>
            <a:pPr marL="342900" indent="-342900" algn="l">
              <a:spcBef>
                <a:spcPts val="600"/>
              </a:spcBef>
              <a:spcAft>
                <a:spcPts val="600"/>
              </a:spcAft>
              <a:buFont typeface="Arial" panose="020B0604020202020204" pitchFamily="34" charset="0"/>
              <a:buChar char="•"/>
            </a:pPr>
            <a:r>
              <a:rPr lang="fr-FR" sz="2000" b="1" dirty="0">
                <a:latin typeface="Verdana"/>
                <a:ea typeface="Verdana"/>
              </a:rPr>
              <a:t>Le suivi s’effectue en deux étapes :</a:t>
            </a:r>
            <a:r>
              <a:rPr lang="fr-FR" sz="2000" dirty="0">
                <a:latin typeface="Verdana"/>
                <a:ea typeface="Verdana"/>
              </a:rPr>
              <a:t> </a:t>
            </a:r>
          </a:p>
          <a:p>
            <a:pPr marL="804863" indent="-342900" algn="l">
              <a:spcBef>
                <a:spcPts val="600"/>
              </a:spcBef>
              <a:spcAft>
                <a:spcPts val="600"/>
              </a:spcAft>
              <a:buFont typeface="Verdana" panose="020B0604030504040204" pitchFamily="34" charset="0"/>
              <a:buChar char="-"/>
            </a:pPr>
            <a:r>
              <a:rPr lang="fr-FR" sz="2000" dirty="0">
                <a:latin typeface="Verdana"/>
                <a:ea typeface="Verdana"/>
              </a:rPr>
              <a:t>L’observation</a:t>
            </a:r>
          </a:p>
          <a:p>
            <a:pPr marL="804863" indent="-342900" algn="l">
              <a:spcBef>
                <a:spcPts val="600"/>
              </a:spcBef>
              <a:spcAft>
                <a:spcPts val="600"/>
              </a:spcAft>
              <a:buFont typeface="Verdana" panose="020B0604030504040204" pitchFamily="34" charset="0"/>
              <a:buChar char="-"/>
            </a:pPr>
            <a:r>
              <a:rPr lang="fr-FR" sz="2000" dirty="0">
                <a:latin typeface="Verdana"/>
                <a:ea typeface="Verdana"/>
              </a:rPr>
              <a:t>La vérification</a:t>
            </a:r>
          </a:p>
        </p:txBody>
      </p:sp>
    </p:spTree>
    <p:extLst>
      <p:ext uri="{BB962C8B-B14F-4D97-AF65-F5344CB8AC3E}">
        <p14:creationId xmlns:p14="http://schemas.microsoft.com/office/powerpoint/2010/main" val="8205705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C8BCE06-F84F-2CB5-1878-D75124E94DD4}"/>
              </a:ext>
            </a:extLst>
          </p:cNvPr>
          <p:cNvSpPr txBox="1"/>
          <p:nvPr/>
        </p:nvSpPr>
        <p:spPr>
          <a:xfrm>
            <a:off x="1245108" y="73524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Fourniture d’un parapluie de sécurité</a:t>
            </a:r>
          </a:p>
        </p:txBody>
      </p:sp>
      <p:sp>
        <p:nvSpPr>
          <p:cNvPr id="4" name="TextBox 3">
            <a:extLst>
              <a:ext uri="{FF2B5EF4-FFF2-40B4-BE49-F238E27FC236}">
                <a16:creationId xmlns:a16="http://schemas.microsoft.com/office/drawing/2014/main" id="{AB392AB2-D709-861D-238C-B222D7197B45}"/>
              </a:ext>
            </a:extLst>
          </p:cNvPr>
          <p:cNvSpPr txBox="1"/>
          <p:nvPr/>
        </p:nvSpPr>
        <p:spPr>
          <a:xfrm>
            <a:off x="1595999" y="1767006"/>
            <a:ext cx="9000000" cy="36317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dirty="0">
                <a:latin typeface="Verdana"/>
                <a:ea typeface="Verdana"/>
              </a:rPr>
              <a:t>Parapluie de sécurité : mesures et actions collectives mises en œuvre pour protéger les civils, les biens et les institutions de l’État contre les menaces de violence physique.</a:t>
            </a:r>
          </a:p>
          <a:p>
            <a:pPr marL="342900" indent="-342900">
              <a:spcBef>
                <a:spcPts val="600"/>
              </a:spcBef>
              <a:spcAft>
                <a:spcPts val="600"/>
              </a:spcAft>
              <a:buFont typeface="Arial" panose="020B0604020202020204" pitchFamily="34" charset="0"/>
              <a:buChar char="•"/>
            </a:pPr>
            <a:r>
              <a:rPr lang="fr-FR" sz="2000" dirty="0">
                <a:latin typeface="Verdana"/>
                <a:ea typeface="Verdana"/>
              </a:rPr>
              <a:t>Pose les jalons d’autres actions de rétablissement, de maintien et de consolidation de la paix.</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Incombe en premier lieu à la composante militaire. Les unités de police constituées (UPC) collaborent avec la composante militaire pour assurer la sécurité de l’environnement.</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Les unités civiles promeuvent la mise en place de structures militaires, policières et gouvernementales nationales.</a:t>
            </a:r>
          </a:p>
        </p:txBody>
      </p:sp>
    </p:spTree>
    <p:extLst>
      <p:ext uri="{BB962C8B-B14F-4D97-AF65-F5344CB8AC3E}">
        <p14:creationId xmlns:p14="http://schemas.microsoft.com/office/powerpoint/2010/main" val="15727032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60BF10-96C5-DEE5-DA0D-F5A7F00C660A}"/>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Faciliter et soutenir les processus politiques en faveur de la paix</a:t>
            </a:r>
          </a:p>
        </p:txBody>
      </p:sp>
      <p:sp>
        <p:nvSpPr>
          <p:cNvPr id="4" name="TextBox 3">
            <a:extLst>
              <a:ext uri="{FF2B5EF4-FFF2-40B4-BE49-F238E27FC236}">
                <a16:creationId xmlns:a16="http://schemas.microsoft.com/office/drawing/2014/main" id="{8707C060-C5CD-E1D2-C626-B3F14E6B264B}"/>
              </a:ext>
            </a:extLst>
          </p:cNvPr>
          <p:cNvSpPr txBox="1"/>
          <p:nvPr/>
        </p:nvSpPr>
        <p:spPr>
          <a:xfrm>
            <a:off x="1595999" y="1305341"/>
            <a:ext cx="9000000"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b="1" dirty="0">
                <a:latin typeface="Verdana"/>
                <a:ea typeface="Verdana"/>
              </a:rPr>
              <a:t>Processus politique : </a:t>
            </a:r>
          </a:p>
          <a:p>
            <a:pPr marL="798195" indent="-342900" algn="l">
              <a:spcBef>
                <a:spcPts val="600"/>
              </a:spcBef>
              <a:spcAft>
                <a:spcPts val="600"/>
              </a:spcAft>
              <a:buFont typeface="Verdana" panose="020B0604030504040204" pitchFamily="34" charset="0"/>
              <a:buChar char="-"/>
            </a:pPr>
            <a:r>
              <a:rPr lang="fr-FR" sz="2000" dirty="0">
                <a:latin typeface="Verdana"/>
                <a:ea typeface="Verdana"/>
              </a:rPr>
              <a:t>Mesures visant à mettre fin à un conflit</a:t>
            </a:r>
          </a:p>
          <a:p>
            <a:pPr marL="798195" indent="-342900" algn="l">
              <a:spcBef>
                <a:spcPts val="600"/>
              </a:spcBef>
              <a:spcAft>
                <a:spcPts val="600"/>
              </a:spcAft>
              <a:buFont typeface="Verdana" panose="020B0604030504040204" pitchFamily="34" charset="0"/>
              <a:buChar char="-"/>
            </a:pPr>
            <a:r>
              <a:rPr lang="fr-FR" sz="2000" dirty="0">
                <a:latin typeface="Verdana"/>
                <a:ea typeface="Verdana"/>
              </a:rPr>
              <a:t>Maintien de la paix : repose sur des négociations et accords de paix</a:t>
            </a:r>
          </a:p>
          <a:p>
            <a:pPr>
              <a:spcBef>
                <a:spcPts val="600"/>
              </a:spcBef>
              <a:spcAft>
                <a:spcPts val="600"/>
              </a:spcAft>
            </a:pPr>
            <a:endParaRPr lang="fr-FR" sz="2000" dirty="0">
              <a:latin typeface="Verdana"/>
              <a:ea typeface="Verdana"/>
            </a:endParaRPr>
          </a:p>
          <a:p>
            <a:pPr marL="342900" indent="-342900" algn="l">
              <a:spcBef>
                <a:spcPts val="600"/>
              </a:spcBef>
              <a:spcAft>
                <a:spcPts val="600"/>
              </a:spcAft>
              <a:buFont typeface="Arial" panose="020B0604020202020204" pitchFamily="34" charset="0"/>
              <a:buChar char="•"/>
            </a:pPr>
            <a:r>
              <a:rPr lang="fr-FR" sz="2000" dirty="0">
                <a:latin typeface="Verdana"/>
                <a:ea typeface="Verdana"/>
              </a:rPr>
              <a:t>Les opérations de maintien de la paix de l’ONU facilitent le processus politique en encourageant le dialogue et la réconciliation et en soutenant la mise en place d’institutions de gouvernance légitimes et efficaces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Important pour un règlement durable ou des solutions politiques à plus long terme</a:t>
            </a:r>
          </a:p>
        </p:txBody>
      </p:sp>
    </p:spTree>
    <p:extLst>
      <p:ext uri="{BB962C8B-B14F-4D97-AF65-F5344CB8AC3E}">
        <p14:creationId xmlns:p14="http://schemas.microsoft.com/office/powerpoint/2010/main" val="1213120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0E15044-DE81-B91B-2384-411BE4AF860F}"/>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Activités de consolidation de la paix</a:t>
            </a:r>
          </a:p>
        </p:txBody>
      </p:sp>
      <p:sp>
        <p:nvSpPr>
          <p:cNvPr id="4" name="TextBox 3">
            <a:extLst>
              <a:ext uri="{FF2B5EF4-FFF2-40B4-BE49-F238E27FC236}">
                <a16:creationId xmlns:a16="http://schemas.microsoft.com/office/drawing/2014/main" id="{98C76579-0B20-3CE5-807B-493984C1AD5C}"/>
              </a:ext>
            </a:extLst>
          </p:cNvPr>
          <p:cNvSpPr txBox="1"/>
          <p:nvPr/>
        </p:nvSpPr>
        <p:spPr>
          <a:xfrm>
            <a:off x="1595999" y="1767006"/>
            <a:ext cx="9000000"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dirty="0">
                <a:latin typeface="Verdana"/>
                <a:ea typeface="Verdana"/>
              </a:rPr>
              <a:t>Lutte antimines – y compris le déminage et le retrait des munitions non explosées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Désarmement, démobilisation et réintégration (DDR) des combattants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Réforme du secteur de la sécurité et gouvernance (RSS&amp;G)</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État de droit</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Assistance électorale</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Soutien à la restauration et à l’extension de l’autorité de l’État.</a:t>
            </a:r>
          </a:p>
        </p:txBody>
      </p:sp>
    </p:spTree>
    <p:extLst>
      <p:ext uri="{BB962C8B-B14F-4D97-AF65-F5344CB8AC3E}">
        <p14:creationId xmlns:p14="http://schemas.microsoft.com/office/powerpoint/2010/main" val="39101836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faef953-2cda-4d9d-b070-85228d2d3b5f">
      <Terms xmlns="http://schemas.microsoft.com/office/infopath/2007/PartnerControls"/>
    </lcf76f155ced4ddcb4097134ff3c332f>
    <TaxCatchAll xmlns="985ec44e-1bab-4c0b-9df0-6ba128686fc9" xsi:nil="true"/>
    <SharedWithUsers xmlns="756f3f7a-cc20-4157-bc78-ddc9769d8db6">
      <UserInfo>
        <DisplayName/>
        <AccountId xsi:nil="true"/>
        <AccountType/>
      </UserInfo>
    </SharedWithUsers>
    <_Flow_SignoffStatus xmlns="ffaef953-2cda-4d9d-b070-85228d2d3b5f" xsi:nil="true"/>
    <_x0023_ xmlns="ffaef953-2cda-4d9d-b070-85228d2d3b5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3" ma:contentTypeDescription="Create a new document." ma:contentTypeScope="" ma:versionID="cb13b2ccf3ff550db0c30d0bf35d4c0f">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86e953e7722f0059faeeaa7490a364c2"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83906A3-39D1-4884-A96C-63D1043103C5}">
  <ds:schemaRefs>
    <ds:schemaRef ds:uri="http://schemas.microsoft.com/sharepoint/v3/contenttype/forms"/>
  </ds:schemaRefs>
</ds:datastoreItem>
</file>

<file path=customXml/itemProps2.xml><?xml version="1.0" encoding="utf-8"?>
<ds:datastoreItem xmlns:ds="http://schemas.openxmlformats.org/officeDocument/2006/customXml" ds:itemID="{60689EA7-CE69-4D4F-8F10-39209AC0F36C}">
  <ds:schemaRefs>
    <ds:schemaRef ds:uri="http://schemas.microsoft.com/office/2006/documentManagement/types"/>
    <ds:schemaRef ds:uri="http://schemas.microsoft.com/office/2006/metadata/properties"/>
    <ds:schemaRef ds:uri="ffaef953-2cda-4d9d-b070-85228d2d3b5f"/>
    <ds:schemaRef ds:uri="http://purl.org/dc/elements/1.1/"/>
    <ds:schemaRef ds:uri="http://schemas.microsoft.com/office/infopath/2007/PartnerControls"/>
    <ds:schemaRef ds:uri="http://purl.org/dc/dcmitype/"/>
    <ds:schemaRef ds:uri="http://purl.org/dc/terms/"/>
    <ds:schemaRef ds:uri="http://schemas.openxmlformats.org/package/2006/metadata/core-properties"/>
    <ds:schemaRef ds:uri="985ec44e-1bab-4c0b-9df0-6ba128686fc9"/>
    <ds:schemaRef ds:uri="756f3f7a-cc20-4157-bc78-ddc9769d8db6"/>
    <ds:schemaRef ds:uri="http://www.w3.org/XML/1998/namespace"/>
  </ds:schemaRefs>
</ds:datastoreItem>
</file>

<file path=customXml/itemProps3.xml><?xml version="1.0" encoding="utf-8"?>
<ds:datastoreItem xmlns:ds="http://schemas.openxmlformats.org/officeDocument/2006/customXml" ds:itemID="{C9BC68D3-D43F-4509-A701-4A6F243345C1}"/>
</file>

<file path=docProps/app.xml><?xml version="1.0" encoding="utf-8"?>
<Properties xmlns="http://schemas.openxmlformats.org/officeDocument/2006/extended-properties" xmlns:vt="http://schemas.openxmlformats.org/officeDocument/2006/docPropsVTypes">
  <Template/>
  <TotalTime>0</TotalTime>
  <Words>984</Words>
  <Application>Microsoft Office PowerPoint</Application>
  <PresentationFormat>Widescreen</PresentationFormat>
  <Paragraphs>80</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Century Gothic</vt:lpstr>
      <vt:lpstr>Symbol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VOVF</dc:creator>
  <cp:lastModifiedBy>VOVF</cp:lastModifiedBy>
  <cp:revision>14</cp:revision>
  <dcterms:created xsi:type="dcterms:W3CDTF">2023-10-04T18:52:03Z</dcterms:created>
  <dcterms:modified xsi:type="dcterms:W3CDTF">2025-10-31T17:42:33Z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y fmtid="{D5CDD505-2E9C-101B-9397-08002B2CF9AE}" pid="4" name="Order">
    <vt:r8>50232500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